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34"/>
  </p:notesMasterIdLst>
  <p:sldIdLst>
    <p:sldId id="256" r:id="rId2"/>
    <p:sldId id="260" r:id="rId3"/>
    <p:sldId id="282" r:id="rId4"/>
    <p:sldId id="262" r:id="rId5"/>
    <p:sldId id="283" r:id="rId6"/>
    <p:sldId id="266" r:id="rId7"/>
    <p:sldId id="284" r:id="rId8"/>
    <p:sldId id="265" r:id="rId9"/>
    <p:sldId id="285" r:id="rId10"/>
    <p:sldId id="263" r:id="rId11"/>
    <p:sldId id="286" r:id="rId12"/>
    <p:sldId id="267" r:id="rId13"/>
    <p:sldId id="264" r:id="rId14"/>
    <p:sldId id="287" r:id="rId15"/>
    <p:sldId id="275" r:id="rId16"/>
    <p:sldId id="289" r:id="rId17"/>
    <p:sldId id="27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00" r:id="rId31"/>
    <p:sldId id="269" r:id="rId32"/>
    <p:sldId id="274" r:id="rId33"/>
  </p:sldIdLst>
  <p:sldSz cx="9144000" cy="5143500" type="screen16x9"/>
  <p:notesSz cx="6858000" cy="9144000"/>
  <p:embeddedFontLst>
    <p:embeddedFont>
      <p:font typeface="Roboto Black" panose="02000000000000000000" pitchFamily="2" charset="0"/>
      <p:bold r:id="rId35"/>
      <p:boldItalic r:id="rId36"/>
    </p:embeddedFont>
    <p:embeddedFont>
      <p:font typeface="Roboto Light" panose="02000000000000000000" pitchFamily="2" charset="0"/>
      <p:regular r:id="rId37"/>
      <p:bold r:id="rId38"/>
      <p:italic r:id="rId39"/>
      <p:boldItalic r:id="rId40"/>
    </p:embeddedFont>
    <p:embeddedFont>
      <p:font typeface="Roboto Mono Thin" panose="00000009000000000000" pitchFamily="49"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7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ADD70B-44E4-4BF7-899F-D0B619FC30A5}">
  <a:tblStyle styleId="{4EADD70B-44E4-4BF7-899F-D0B619FC30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11" autoAdjust="0"/>
  </p:normalViewPr>
  <p:slideViewPr>
    <p:cSldViewPr snapToGrid="0">
      <p:cViewPr varScale="1">
        <p:scale>
          <a:sx n="103" d="100"/>
          <a:sy n="103"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89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034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94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843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282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1286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764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821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4835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36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69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609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2918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274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48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42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438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504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3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823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34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60"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7" name="TextBox 6">
            <a:extLst>
              <a:ext uri="{FF2B5EF4-FFF2-40B4-BE49-F238E27FC236}">
                <a16:creationId xmlns:a16="http://schemas.microsoft.com/office/drawing/2014/main" id="{81214B82-D617-B2C6-4192-53AB234B19DC}"/>
              </a:ext>
            </a:extLst>
          </p:cNvPr>
          <p:cNvSpPr txBox="1"/>
          <p:nvPr/>
        </p:nvSpPr>
        <p:spPr>
          <a:xfrm>
            <a:off x="0" y="729115"/>
            <a:ext cx="9144000" cy="3724096"/>
          </a:xfrm>
          <a:prstGeom prst="rect">
            <a:avLst/>
          </a:prstGeom>
          <a:noFill/>
        </p:spPr>
        <p:txBody>
          <a:bodyPr wrap="square">
            <a:spAutoFit/>
          </a:bodyPr>
          <a:lstStyle/>
          <a:p>
            <a:pPr algn="ctr"/>
            <a:r>
              <a:rPr lang="en-US" sz="3600" b="1" dirty="0" err="1">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rPr>
              <a:t>TutorialHub</a:t>
            </a:r>
            <a:endParaRPr lang="en-US" sz="3600" b="1" dirty="0">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endParaRPr>
          </a:p>
          <a:p>
            <a:pPr algn="ctr"/>
            <a:r>
              <a:rPr lang="en-US" sz="1800" b="1" dirty="0">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rPr>
              <a:t>AI Powered Course Generator</a:t>
            </a:r>
            <a:endParaRPr lang="en-US" sz="1600" b="1" dirty="0">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endParaRPr>
          </a:p>
          <a:p>
            <a:pPr algn="ctr"/>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pPr>
              <a:lnSpc>
                <a:spcPct val="150000"/>
              </a:lnSpc>
            </a:pPr>
            <a:r>
              <a:rPr lang="en-US" sz="1600" u="sng"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Team Members:</a:t>
            </a:r>
            <a:r>
              <a:rPr 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					</a:t>
            </a:r>
            <a:endParaRPr lang="en-US" sz="16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endParaRP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Jyoti (2127970) (Authentication &amp; Payment Gateway)			</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Prashant Sagar Shakya (2127984) (Backend Developer)</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Sonu (2127992) (Frontend Developer)</a:t>
            </a:r>
          </a:p>
          <a:p>
            <a:pPr algn="ctr"/>
            <a:endPar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Computer Science and Engineering</a:t>
            </a: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I.K. Gujral Punjab Technical University Mohali Campus 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4518412" y="1315636"/>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030562" y="555999"/>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dirty="0">
                <a:solidFill>
                  <a:schemeClr val="accent1"/>
                </a:solidFill>
              </a:rPr>
              <a:t>Tools &amp; Technology Used</a:t>
            </a:r>
            <a:endParaRPr sz="2800" dirty="0">
              <a:solidFill>
                <a:schemeClr val="accent1"/>
              </a:solidFill>
            </a:endParaRPr>
          </a:p>
        </p:txBody>
      </p:sp>
      <p:cxnSp>
        <p:nvCxnSpPr>
          <p:cNvPr id="458" name="Google Shape;458;p29"/>
          <p:cNvCxnSpPr>
            <a:cxnSpLocks/>
          </p:cNvCxnSpPr>
          <p:nvPr/>
        </p:nvCxnSpPr>
        <p:spPr>
          <a:xfrm>
            <a:off x="2943124" y="1195336"/>
            <a:ext cx="6280101"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735118"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592535"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186512"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267405"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502572"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267405"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267405"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643363"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237539"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157377"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157377"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157377"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157377"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157377"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157377"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940235"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103381"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266527"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744819"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866838"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988857"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79432"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79432"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79432"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679432"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79432"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79432"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279942"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279942"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279942"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279942"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279942"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279942"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76185"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1026"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9711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886464"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9711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31026"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31026"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736479"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460915"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193561"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193561"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193561"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93561"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193561"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193561"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722780"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832461"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943503"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805033"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85926"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969555"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95468"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95468"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95468"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95468"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95468"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95468"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601291"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601291"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601291"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601291"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601291"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601291"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400055"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432956"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566794"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432956"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384434"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442026"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500979"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432956"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348796"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191123"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038939"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038939"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038939"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038939"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038939"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038939"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340570"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40363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466702"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468609"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468609"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468609"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468609"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468609"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468609"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700310"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700310"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700310"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00310"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700310"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700310"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4592646" y="1362862"/>
            <a:ext cx="3715460" cy="558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MERN: Web Framework</a:t>
            </a:r>
            <a:endParaRPr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 name="Google Shape;446;p29">
            <a:extLst>
              <a:ext uri="{FF2B5EF4-FFF2-40B4-BE49-F238E27FC236}">
                <a16:creationId xmlns:a16="http://schemas.microsoft.com/office/drawing/2014/main" id="{613E0171-9572-BFE5-D41F-6538D64A44C8}"/>
              </a:ext>
            </a:extLst>
          </p:cNvPr>
          <p:cNvSpPr/>
          <p:nvPr/>
        </p:nvSpPr>
        <p:spPr>
          <a:xfrm rot="10800000">
            <a:off x="4522132" y="2018164"/>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6;p29">
            <a:extLst>
              <a:ext uri="{FF2B5EF4-FFF2-40B4-BE49-F238E27FC236}">
                <a16:creationId xmlns:a16="http://schemas.microsoft.com/office/drawing/2014/main" id="{1A2EF0FA-FBD3-49AB-5CAF-DE85C6310E04}"/>
              </a:ext>
            </a:extLst>
          </p:cNvPr>
          <p:cNvSpPr/>
          <p:nvPr/>
        </p:nvSpPr>
        <p:spPr>
          <a:xfrm rot="10800000">
            <a:off x="4514693" y="2731835"/>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6;p29">
            <a:extLst>
              <a:ext uri="{FF2B5EF4-FFF2-40B4-BE49-F238E27FC236}">
                <a16:creationId xmlns:a16="http://schemas.microsoft.com/office/drawing/2014/main" id="{77DC48E9-07BD-CA8B-F743-CA33BBF6A870}"/>
              </a:ext>
            </a:extLst>
          </p:cNvPr>
          <p:cNvSpPr/>
          <p:nvPr/>
        </p:nvSpPr>
        <p:spPr>
          <a:xfrm rot="10800000">
            <a:off x="4518408" y="344179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p29">
            <a:extLst>
              <a:ext uri="{FF2B5EF4-FFF2-40B4-BE49-F238E27FC236}">
                <a16:creationId xmlns:a16="http://schemas.microsoft.com/office/drawing/2014/main" id="{169EDB3B-7DE4-3154-8A74-5D47F72B3368}"/>
              </a:ext>
            </a:extLst>
          </p:cNvPr>
          <p:cNvSpPr/>
          <p:nvPr/>
        </p:nvSpPr>
        <p:spPr>
          <a:xfrm rot="10800000">
            <a:off x="4525847" y="415546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6;p29">
            <a:extLst>
              <a:ext uri="{FF2B5EF4-FFF2-40B4-BE49-F238E27FC236}">
                <a16:creationId xmlns:a16="http://schemas.microsoft.com/office/drawing/2014/main" id="{5CDC4C15-7DEA-7AB7-F6CC-A4D836D7BF13}"/>
              </a:ext>
            </a:extLst>
          </p:cNvPr>
          <p:cNvSpPr txBox="1">
            <a:spLocks/>
          </p:cNvSpPr>
          <p:nvPr/>
        </p:nvSpPr>
        <p:spPr>
          <a:xfrm>
            <a:off x="4603800" y="2065383"/>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AI Engine: Gemini 2.5 Pro</a:t>
            </a:r>
          </a:p>
        </p:txBody>
      </p:sp>
      <p:sp>
        <p:nvSpPr>
          <p:cNvPr id="10" name="Google Shape;556;p29">
            <a:extLst>
              <a:ext uri="{FF2B5EF4-FFF2-40B4-BE49-F238E27FC236}">
                <a16:creationId xmlns:a16="http://schemas.microsoft.com/office/drawing/2014/main" id="{77C9F10B-1575-C4FF-306D-69721863491E}"/>
              </a:ext>
            </a:extLst>
          </p:cNvPr>
          <p:cNvSpPr txBox="1">
            <a:spLocks/>
          </p:cNvSpPr>
          <p:nvPr/>
        </p:nvSpPr>
        <p:spPr>
          <a:xfrm>
            <a:off x="4626102" y="2771628"/>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Drizzle(Postgres): Database ORM</a:t>
            </a:r>
          </a:p>
        </p:txBody>
      </p:sp>
      <p:sp>
        <p:nvSpPr>
          <p:cNvPr id="11" name="Google Shape;556;p29">
            <a:extLst>
              <a:ext uri="{FF2B5EF4-FFF2-40B4-BE49-F238E27FC236}">
                <a16:creationId xmlns:a16="http://schemas.microsoft.com/office/drawing/2014/main" id="{896ECFA5-FB29-B91E-938E-6A2B13AF5CF9}"/>
              </a:ext>
            </a:extLst>
          </p:cNvPr>
          <p:cNvSpPr txBox="1">
            <a:spLocks/>
          </p:cNvSpPr>
          <p:nvPr/>
        </p:nvSpPr>
        <p:spPr>
          <a:xfrm>
            <a:off x="4455556" y="3482739"/>
            <a:ext cx="4087153"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err="1">
                <a:solidFill>
                  <a:schemeClr val="tx1"/>
                </a:solidFill>
                <a:latin typeface="Roboto Light" panose="02000000000000000000" pitchFamily="2" charset="0"/>
                <a:ea typeface="Roboto Light" panose="02000000000000000000" pitchFamily="2" charset="0"/>
                <a:cs typeface="Roboto Light" panose="02000000000000000000" pitchFamily="2" charset="0"/>
              </a:rPr>
              <a:t>RazorPay</a:t>
            </a: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Payment Integration</a:t>
            </a:r>
          </a:p>
        </p:txBody>
      </p:sp>
      <p:sp>
        <p:nvSpPr>
          <p:cNvPr id="12" name="Google Shape;556;p29">
            <a:extLst>
              <a:ext uri="{FF2B5EF4-FFF2-40B4-BE49-F238E27FC236}">
                <a16:creationId xmlns:a16="http://schemas.microsoft.com/office/drawing/2014/main" id="{4D4831DD-2902-2367-EEBC-172C68F7DB9A}"/>
              </a:ext>
            </a:extLst>
          </p:cNvPr>
          <p:cNvSpPr txBox="1">
            <a:spLocks/>
          </p:cNvSpPr>
          <p:nvPr/>
        </p:nvSpPr>
        <p:spPr>
          <a:xfrm>
            <a:off x="4626102" y="4198974"/>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Clerk: User Authentication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18" name="Title 1">
            <a:extLst>
              <a:ext uri="{FF2B5EF4-FFF2-40B4-BE49-F238E27FC236}">
                <a16:creationId xmlns:a16="http://schemas.microsoft.com/office/drawing/2014/main" id="{0D3B0FC2-8514-11A3-BDF3-47BFEBFD9CB3}"/>
              </a:ext>
            </a:extLst>
          </p:cNvPr>
          <p:cNvSpPr txBox="1">
            <a:spLocks/>
          </p:cNvSpPr>
          <p:nvPr/>
        </p:nvSpPr>
        <p:spPr>
          <a:xfrm>
            <a:off x="2630352" y="1813327"/>
            <a:ext cx="7919226" cy="758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r>
              <a:rPr lang="en-IN" sz="3200" dirty="0">
                <a:solidFill>
                  <a:schemeClr val="accent1"/>
                </a:solidFill>
              </a:rPr>
              <a:t>Design and Implementation Details</a:t>
            </a:r>
          </a:p>
        </p:txBody>
      </p:sp>
      <p:cxnSp>
        <p:nvCxnSpPr>
          <p:cNvPr id="20" name="Straight Connector 19">
            <a:extLst>
              <a:ext uri="{FF2B5EF4-FFF2-40B4-BE49-F238E27FC236}">
                <a16:creationId xmlns:a16="http://schemas.microsoft.com/office/drawing/2014/main" id="{B644B558-3004-3526-71B5-7ED012636E39}"/>
              </a:ext>
            </a:extLst>
          </p:cNvPr>
          <p:cNvCxnSpPr>
            <a:cxnSpLocks/>
          </p:cNvCxnSpPr>
          <p:nvPr/>
        </p:nvCxnSpPr>
        <p:spPr>
          <a:xfrm>
            <a:off x="2706027" y="2572207"/>
            <a:ext cx="6512301"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AB753B0-6756-1555-6E73-4900198984D0}"/>
              </a:ext>
            </a:extLst>
          </p:cNvPr>
          <p:cNvPicPr>
            <a:picLocks noChangeAspect="1"/>
          </p:cNvPicPr>
          <p:nvPr/>
        </p:nvPicPr>
        <p:blipFill>
          <a:blip r:embed="rId3"/>
          <a:stretch>
            <a:fillRect/>
          </a:stretch>
        </p:blipFill>
        <p:spPr>
          <a:xfrm>
            <a:off x="-22302" y="1273905"/>
            <a:ext cx="2807435" cy="2807435"/>
          </a:xfrm>
          <a:prstGeom prst="rect">
            <a:avLst/>
          </a:prstGeom>
        </p:spPr>
      </p:pic>
    </p:spTree>
    <p:extLst>
      <p:ext uri="{BB962C8B-B14F-4D97-AF65-F5344CB8AC3E}">
        <p14:creationId xmlns:p14="http://schemas.microsoft.com/office/powerpoint/2010/main" val="2813150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19" name="Text Placeholder 2">
            <a:extLst>
              <a:ext uri="{FF2B5EF4-FFF2-40B4-BE49-F238E27FC236}">
                <a16:creationId xmlns:a16="http://schemas.microsoft.com/office/drawing/2014/main" id="{7FBA9CFE-99BB-7AF9-0303-91CD2DAC43BD}"/>
              </a:ext>
            </a:extLst>
          </p:cNvPr>
          <p:cNvSpPr txBox="1">
            <a:spLocks/>
          </p:cNvSpPr>
          <p:nvPr/>
        </p:nvSpPr>
        <p:spPr>
          <a:xfrm>
            <a:off x="338254" y="654205"/>
            <a:ext cx="8467492" cy="41803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The design of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TutorialHub</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involves a modular architecture that separates concerns between the frontend, backend, and database. Data flow diagrams and ER diagrams are used to model the relationships and interactions between different components of the system.</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123271" y="85118"/>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accent1"/>
                </a:solidFill>
              </a:rPr>
              <a:t>Flow Chart</a:t>
            </a:r>
            <a:endParaRPr sz="2800" dirty="0">
              <a:solidFill>
                <a:schemeClr val="accent1"/>
              </a:solidFill>
            </a:endParaRPr>
          </a:p>
        </p:txBody>
      </p:sp>
      <p:cxnSp>
        <p:nvCxnSpPr>
          <p:cNvPr id="600" name="Google Shape;600;p30"/>
          <p:cNvCxnSpPr/>
          <p:nvPr/>
        </p:nvCxnSpPr>
        <p:spPr>
          <a:xfrm>
            <a:off x="123271" y="677404"/>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EDA0B7B7-8D4C-3C26-D877-E5A618274232}"/>
              </a:ext>
            </a:extLst>
          </p:cNvPr>
          <p:cNvPicPr>
            <a:picLocks noChangeAspect="1"/>
          </p:cNvPicPr>
          <p:nvPr/>
        </p:nvPicPr>
        <p:blipFill>
          <a:blip r:embed="rId3"/>
          <a:srcRect t="50165"/>
          <a:stretch/>
        </p:blipFill>
        <p:spPr>
          <a:xfrm>
            <a:off x="230468" y="1467048"/>
            <a:ext cx="8428322" cy="234666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EDA0B7B7-8D4C-3C26-D877-E5A618274232}"/>
              </a:ext>
            </a:extLst>
          </p:cNvPr>
          <p:cNvPicPr>
            <a:picLocks noChangeAspect="1"/>
          </p:cNvPicPr>
          <p:nvPr/>
        </p:nvPicPr>
        <p:blipFill>
          <a:blip r:embed="rId3"/>
          <a:srcRect t="50165"/>
          <a:stretch/>
        </p:blipFill>
        <p:spPr>
          <a:xfrm>
            <a:off x="322746" y="1229154"/>
            <a:ext cx="12745126" cy="3548579"/>
          </a:xfrm>
          <a:prstGeom prst="rect">
            <a:avLst/>
          </a:prstGeom>
        </p:spPr>
      </p:pic>
    </p:spTree>
    <p:extLst>
      <p:ext uri="{BB962C8B-B14F-4D97-AF65-F5344CB8AC3E}">
        <p14:creationId xmlns:p14="http://schemas.microsoft.com/office/powerpoint/2010/main" val="105704815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591D0D1B-1AE7-13A8-51DB-43201234AA9B}"/>
              </a:ext>
            </a:extLst>
          </p:cNvPr>
          <p:cNvPicPr>
            <a:picLocks noChangeAspect="1"/>
          </p:cNvPicPr>
          <p:nvPr/>
        </p:nvPicPr>
        <p:blipFill>
          <a:blip r:embed="rId3"/>
          <a:srcRect t="50603"/>
          <a:stretch/>
        </p:blipFill>
        <p:spPr>
          <a:xfrm>
            <a:off x="-4149554" y="1120775"/>
            <a:ext cx="11495234" cy="3172461"/>
          </a:xfrm>
          <a:prstGeom prst="rect">
            <a:avLst/>
          </a:prstGeom>
        </p:spPr>
      </p:pic>
    </p:spTree>
    <p:extLst>
      <p:ext uri="{BB962C8B-B14F-4D97-AF65-F5344CB8AC3E}">
        <p14:creationId xmlns:p14="http://schemas.microsoft.com/office/powerpoint/2010/main" val="407440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123271" y="85118"/>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accent1"/>
                </a:solidFill>
              </a:rPr>
              <a:t>Data Flow Diagram</a:t>
            </a:r>
            <a:endParaRPr sz="2800" dirty="0">
              <a:solidFill>
                <a:schemeClr val="accent1"/>
              </a:solidFill>
            </a:endParaRPr>
          </a:p>
        </p:txBody>
      </p:sp>
      <p:cxnSp>
        <p:nvCxnSpPr>
          <p:cNvPr id="600" name="Google Shape;600;p30"/>
          <p:cNvCxnSpPr/>
          <p:nvPr/>
        </p:nvCxnSpPr>
        <p:spPr>
          <a:xfrm>
            <a:off x="123271" y="677404"/>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D3D485B8-3C57-59D9-98E1-C83EF73A1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649" y="974097"/>
            <a:ext cx="6669637" cy="3740346"/>
          </a:xfrm>
          <a:prstGeom prst="rect">
            <a:avLst/>
          </a:prstGeom>
        </p:spPr>
      </p:pic>
    </p:spTree>
    <p:extLst>
      <p:ext uri="{BB962C8B-B14F-4D97-AF65-F5344CB8AC3E}">
        <p14:creationId xmlns:p14="http://schemas.microsoft.com/office/powerpoint/2010/main" val="2576693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PROJECT STAGES</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204787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rgbClr val="FFFFFF"/>
                </a:solidFill>
              </a:rPr>
              <a:t>Content Generation and UI</a:t>
            </a:r>
            <a:endParaRPr sz="1200" dirty="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2</a:t>
            </a:r>
            <a:endParaRPr sz="1200" dirty="0">
              <a:solidFill>
                <a:srgbClr val="FFFFFF"/>
              </a:solidFill>
            </a:endParaRPr>
          </a:p>
        </p:txBody>
      </p:sp>
      <p:sp>
        <p:nvSpPr>
          <p:cNvPr id="991" name="Google Shape;991;p36"/>
          <p:cNvSpPr txBox="1">
            <a:spLocks noGrp="1"/>
          </p:cNvSpPr>
          <p:nvPr>
            <p:ph type="subTitle" idx="4294967295"/>
          </p:nvPr>
        </p:nvSpPr>
        <p:spPr>
          <a:xfrm>
            <a:off x="106680" y="3362550"/>
            <a:ext cx="2295795"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solidFill>
                  <a:srgbClr val="FFFFFF"/>
                </a:solidFill>
              </a:rPr>
              <a:t>Foundation and Core AI Logic</a:t>
            </a:r>
            <a:endParaRPr sz="1200" dirty="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rgbClr val="FFFFFF"/>
                </a:solidFill>
              </a:rPr>
              <a:t>STEP 1</a:t>
            </a:r>
            <a:endParaRPr sz="1200" dirty="0">
              <a:solidFill>
                <a:srgbClr val="FFFFFF"/>
              </a:solidFill>
            </a:endParaRPr>
          </a:p>
        </p:txBody>
      </p:sp>
      <p:sp>
        <p:nvSpPr>
          <p:cNvPr id="993" name="Google Shape;993;p36"/>
          <p:cNvSpPr txBox="1">
            <a:spLocks noGrp="1"/>
          </p:cNvSpPr>
          <p:nvPr>
            <p:ph type="subTitle" idx="4294967295"/>
          </p:nvPr>
        </p:nvSpPr>
        <p:spPr>
          <a:xfrm>
            <a:off x="6527424" y="3639172"/>
            <a:ext cx="2448935"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200" dirty="0">
                <a:solidFill>
                  <a:srgbClr val="FFFFFF"/>
                </a:solidFill>
              </a:rPr>
              <a:t>Advanced Features &amp; Monetization</a:t>
            </a:r>
            <a:endParaRPr sz="1200" dirty="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3</a:t>
            </a:r>
            <a:endParaRPr sz="1200" dirty="0">
              <a:solidFill>
                <a:srgbClr val="FFFFFF"/>
              </a:solidFill>
            </a:endParaRPr>
          </a:p>
        </p:txBody>
      </p:sp>
      <p:cxnSp>
        <p:nvCxnSpPr>
          <p:cNvPr id="995" name="Google Shape;995;p36"/>
          <p:cNvCxnSpPr>
            <a:cxnSpLocks/>
            <a:endCxn id="991" idx="2"/>
          </p:cNvCxnSpPr>
          <p:nvPr/>
        </p:nvCxnSpPr>
        <p:spPr>
          <a:xfrm rot="10800000" flipV="1">
            <a:off x="1254579" y="3830550"/>
            <a:ext cx="2412549" cy="276000"/>
          </a:xfrm>
          <a:prstGeom prst="bentConnector4">
            <a:avLst>
              <a:gd name="adj1" fmla="val 26210"/>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2233067" cy="416100"/>
          </a:xfrm>
          <a:prstGeom prst="bentConnector4">
            <a:avLst>
              <a:gd name="adj1" fmla="val 22583"/>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296202" y="86615"/>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dirty="0"/>
              <a:t>Objective Achieved</a:t>
            </a:r>
            <a:endParaRPr dirty="0"/>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36"/>
          <p:cNvCxnSpPr/>
          <p:nvPr/>
        </p:nvCxnSpPr>
        <p:spPr>
          <a:xfrm>
            <a:off x="311700" y="587270"/>
            <a:ext cx="8520600" cy="0"/>
          </a:xfrm>
          <a:prstGeom prst="straightConnector1">
            <a:avLst/>
          </a:prstGeom>
          <a:noFill/>
          <a:ln w="9525" cap="flat" cmpd="sng">
            <a:solidFill>
              <a:srgbClr val="48FFD5"/>
            </a:solidFill>
            <a:prstDash val="solid"/>
            <a:round/>
            <a:headEnd type="none" w="med" len="med"/>
            <a:tailEnd type="none" w="med" len="med"/>
          </a:ln>
        </p:spPr>
      </p:cxnSp>
      <p:sp>
        <p:nvSpPr>
          <p:cNvPr id="2" name="Text Placeholder 2">
            <a:extLst>
              <a:ext uri="{FF2B5EF4-FFF2-40B4-BE49-F238E27FC236}">
                <a16:creationId xmlns:a16="http://schemas.microsoft.com/office/drawing/2014/main" id="{674683FB-76C9-1116-9E4F-341276357E15}"/>
              </a:ext>
            </a:extLst>
          </p:cNvPr>
          <p:cNvSpPr txBox="1">
            <a:spLocks/>
          </p:cNvSpPr>
          <p:nvPr/>
        </p:nvSpPr>
        <p:spPr>
          <a:xfrm>
            <a:off x="338254" y="654205"/>
            <a:ext cx="8467492" cy="418038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Secure, Clerk-based Authentication</a:t>
            </a:r>
          </a:p>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AI-powered Course Generator with Gemini</a:t>
            </a:r>
            <a:endParaRPr lang="it-IT"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Real-time Tutor Chat Interface</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lnSpc>
                <a:spcPct val="150000"/>
              </a:lnSpc>
              <a:buClr>
                <a:schemeClr val="bg1"/>
              </a:buClr>
              <a:buFont typeface="Wingdings" panose="05000000000000000000" pitchFamily="2" charset="2"/>
              <a:buChar char="Ø"/>
            </a:pPr>
            <a:r>
              <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Offer user-customizable content</a:t>
            </a:r>
          </a:p>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Auto-generated Quizzes per Chapter</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Track user progress and quiz scores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lnSpc>
                <a:spcPct val="150000"/>
              </a:lnSpc>
              <a:buClr>
                <a:schemeClr val="bg1"/>
              </a:buClr>
              <a:buFont typeface="Wingdings" panose="05000000000000000000" pitchFamily="2" charset="2"/>
              <a:buChar char="Ø"/>
            </a:pPr>
            <a:r>
              <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Provide seamless access via secure login.</a:t>
            </a:r>
            <a:endPar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285750" indent="-285750">
              <a:lnSpc>
                <a:spcPct val="150000"/>
              </a:lnSpc>
              <a:buClr>
                <a:schemeClr val="bg1"/>
              </a:buClr>
              <a:buFont typeface="Wingdings" panose="05000000000000000000" pitchFamily="2" charset="2"/>
              <a:buChar char="Ø"/>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Enable monetization through paid tiers.</a:t>
            </a:r>
          </a:p>
        </p:txBody>
      </p:sp>
    </p:spTree>
    <p:extLst>
      <p:ext uri="{BB962C8B-B14F-4D97-AF65-F5344CB8AC3E}">
        <p14:creationId xmlns:p14="http://schemas.microsoft.com/office/powerpoint/2010/main" val="2005308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Step 1.</a:t>
            </a:r>
            <a:r>
              <a:rPr lang="en-US" sz="1200" dirty="0">
                <a:solidFill>
                  <a:srgbClr val="FFFFFF"/>
                </a:solidFill>
              </a:rPr>
              <a:t> Homepage with Clerk Authentication</a:t>
            </a:r>
            <a:endParaRPr sz="1200" dirty="0">
              <a:solidFill>
                <a:srgbClr val="FFFFFF"/>
              </a:solidFill>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832" y="982583"/>
            <a:ext cx="8710601" cy="3911729"/>
          </a:xfrm>
          <a:prstGeom prst="rect">
            <a:avLst/>
          </a:prstGeom>
        </p:spPr>
      </p:pic>
    </p:spTree>
    <p:extLst>
      <p:ext uri="{BB962C8B-B14F-4D97-AF65-F5344CB8AC3E}">
        <p14:creationId xmlns:p14="http://schemas.microsoft.com/office/powerpoint/2010/main" val="397482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26"/>
          <p:cNvSpPr/>
          <p:nvPr/>
        </p:nvSpPr>
        <p:spPr>
          <a:xfrm>
            <a:off x="1225055"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328338"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667591"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63494"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523273"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597824"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598511"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682644"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119722"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149815"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149815"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242154"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615610"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645016"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645016"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944613"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008221"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075939"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105359"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106032"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194963"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905623"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880315"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83053"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995917"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026010"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026010"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112191"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1642"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041734"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70606"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797557"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797557"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798244"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86473"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2820801"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2850907"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850907"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44891"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082783"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082783"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053364"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567731"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508907"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508907"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508907"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437779"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059441" y="121707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highlight>
                  <a:srgbClr val="1EFFC1"/>
                </a:highlight>
              </a:endParaRPr>
            </a:p>
          </p:txBody>
        </p:sp>
      </p:grpSp>
      <p:grpSp>
        <p:nvGrpSpPr>
          <p:cNvPr id="349" name="Google Shape;349;p26"/>
          <p:cNvGrpSpPr/>
          <p:nvPr/>
        </p:nvGrpSpPr>
        <p:grpSpPr>
          <a:xfrm>
            <a:off x="2661750"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2480126"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384304"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397796"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
            <a:extLst>
              <a:ext uri="{FF2B5EF4-FFF2-40B4-BE49-F238E27FC236}">
                <a16:creationId xmlns:a16="http://schemas.microsoft.com/office/drawing/2014/main" id="{C9CC33F3-663F-D475-7478-582CCC915D81}"/>
              </a:ext>
            </a:extLst>
          </p:cNvPr>
          <p:cNvSpPr txBox="1">
            <a:spLocks/>
          </p:cNvSpPr>
          <p:nvPr/>
        </p:nvSpPr>
        <p:spPr>
          <a:xfrm>
            <a:off x="4370573" y="1920165"/>
            <a:ext cx="3964251" cy="8308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4000" dirty="0">
                <a:solidFill>
                  <a:schemeClr val="accent1"/>
                </a:solidFill>
              </a:rPr>
              <a:t>Introduction</a:t>
            </a:r>
          </a:p>
        </p:txBody>
      </p:sp>
      <p:cxnSp>
        <p:nvCxnSpPr>
          <p:cNvPr id="9" name="Straight Connector 8">
            <a:extLst>
              <a:ext uri="{FF2B5EF4-FFF2-40B4-BE49-F238E27FC236}">
                <a16:creationId xmlns:a16="http://schemas.microsoft.com/office/drawing/2014/main" id="{349A8D1B-21F6-A7F5-FEDB-AF66060AF7C7}"/>
              </a:ext>
            </a:extLst>
          </p:cNvPr>
          <p:cNvCxnSpPr>
            <a:cxnSpLocks/>
          </p:cNvCxnSpPr>
          <p:nvPr/>
        </p:nvCxnSpPr>
        <p:spPr>
          <a:xfrm>
            <a:off x="4103622" y="2859559"/>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Step 2.</a:t>
            </a:r>
            <a:r>
              <a:rPr lang="en-US" sz="1200" dirty="0">
                <a:solidFill>
                  <a:srgbClr val="FFFFFF"/>
                </a:solidFill>
              </a:rPr>
              <a:t> </a:t>
            </a:r>
            <a:r>
              <a:rPr lang="en-US" sz="1200" dirty="0"/>
              <a:t>User Dashboard with Gemini Chat Logic</a:t>
            </a:r>
            <a:endParaRPr sz="1200" dirty="0">
              <a:solidFill>
                <a:srgbClr val="FFFFFF"/>
              </a:solidFill>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273832" y="983575"/>
            <a:ext cx="8710601" cy="3909745"/>
          </a:xfrm>
          <a:prstGeom prst="rect">
            <a:avLst/>
          </a:prstGeom>
        </p:spPr>
      </p:pic>
    </p:spTree>
    <p:extLst>
      <p:ext uri="{BB962C8B-B14F-4D97-AF65-F5344CB8AC3E}">
        <p14:creationId xmlns:p14="http://schemas.microsoft.com/office/powerpoint/2010/main" val="2655115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Step 3.</a:t>
            </a:r>
            <a:r>
              <a:rPr lang="en-US" sz="1200" dirty="0">
                <a:solidFill>
                  <a:srgbClr val="FFFFFF"/>
                </a:solidFill>
              </a:rPr>
              <a:t> Course Generation and </a:t>
            </a:r>
            <a:r>
              <a:rPr lang="en-US" sz="1200" dirty="0"/>
              <a:t>M</a:t>
            </a:r>
            <a:r>
              <a:rPr lang="en-US" sz="1200" dirty="0">
                <a:solidFill>
                  <a:srgbClr val="FFFFFF"/>
                </a:solidFill>
              </a:rPr>
              <a:t>odification</a:t>
            </a:r>
            <a:endParaRPr sz="1200" dirty="0">
              <a:solidFill>
                <a:srgbClr val="FFFFFF"/>
              </a:solidFill>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273832" y="1000552"/>
            <a:ext cx="8710601" cy="3875791"/>
          </a:xfrm>
          <a:prstGeom prst="rect">
            <a:avLst/>
          </a:prstGeom>
        </p:spPr>
      </p:pic>
    </p:spTree>
    <p:extLst>
      <p:ext uri="{BB962C8B-B14F-4D97-AF65-F5344CB8AC3E}">
        <p14:creationId xmlns:p14="http://schemas.microsoft.com/office/powerpoint/2010/main" val="417801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337074" y="703190"/>
            <a:ext cx="8584116" cy="3875791"/>
          </a:xfrm>
          <a:prstGeom prst="rect">
            <a:avLst/>
          </a:prstGeom>
        </p:spPr>
      </p:pic>
    </p:spTree>
    <p:extLst>
      <p:ext uri="{BB962C8B-B14F-4D97-AF65-F5344CB8AC3E}">
        <p14:creationId xmlns:p14="http://schemas.microsoft.com/office/powerpoint/2010/main" val="92984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337074" y="729712"/>
            <a:ext cx="8584116" cy="3822747"/>
          </a:xfrm>
          <a:prstGeom prst="rect">
            <a:avLst/>
          </a:prstGeom>
        </p:spPr>
      </p:pic>
    </p:spTree>
    <p:extLst>
      <p:ext uri="{BB962C8B-B14F-4D97-AF65-F5344CB8AC3E}">
        <p14:creationId xmlns:p14="http://schemas.microsoft.com/office/powerpoint/2010/main" val="180960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2831179" y="703190"/>
            <a:ext cx="3595906" cy="3875791"/>
          </a:xfrm>
          <a:prstGeom prst="rect">
            <a:avLst/>
          </a:prstGeom>
        </p:spPr>
      </p:pic>
    </p:spTree>
    <p:extLst>
      <p:ext uri="{BB962C8B-B14F-4D97-AF65-F5344CB8AC3E}">
        <p14:creationId xmlns:p14="http://schemas.microsoft.com/office/powerpoint/2010/main" val="1071172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382919" y="586203"/>
            <a:ext cx="8497229" cy="3826524"/>
          </a:xfrm>
          <a:prstGeom prst="rect">
            <a:avLst/>
          </a:prstGeom>
        </p:spPr>
      </p:pic>
    </p:spTree>
    <p:extLst>
      <p:ext uri="{BB962C8B-B14F-4D97-AF65-F5344CB8AC3E}">
        <p14:creationId xmlns:p14="http://schemas.microsoft.com/office/powerpoint/2010/main" val="415569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400729" y="1457093"/>
            <a:ext cx="8479419" cy="2089132"/>
          </a:xfrm>
          <a:prstGeom prst="rect">
            <a:avLst/>
          </a:prstGeom>
        </p:spPr>
      </p:pic>
    </p:spTree>
    <p:extLst>
      <p:ext uri="{BB962C8B-B14F-4D97-AF65-F5344CB8AC3E}">
        <p14:creationId xmlns:p14="http://schemas.microsoft.com/office/powerpoint/2010/main" val="93171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Step</a:t>
            </a:r>
            <a:r>
              <a:rPr lang="en-US" sz="1200" dirty="0">
                <a:solidFill>
                  <a:srgbClr val="FFFFFF"/>
                </a:solidFill>
              </a:rPr>
              <a:t> </a:t>
            </a:r>
            <a:r>
              <a:rPr lang="en-US" sz="1200" dirty="0"/>
              <a:t>4</a:t>
            </a:r>
            <a:r>
              <a:rPr lang="en-US" sz="1200" dirty="0">
                <a:solidFill>
                  <a:srgbClr val="FFFFFF"/>
                </a:solidFill>
              </a:rPr>
              <a:t> Chapters and Quiz Logic</a:t>
            </a:r>
            <a:endParaRPr sz="1200" dirty="0">
              <a:solidFill>
                <a:srgbClr val="FFFFFF"/>
              </a:solidFill>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273832" y="1107134"/>
            <a:ext cx="8710601" cy="3662627"/>
          </a:xfrm>
          <a:prstGeom prst="rect">
            <a:avLst/>
          </a:prstGeom>
        </p:spPr>
      </p:pic>
    </p:spTree>
    <p:extLst>
      <p:ext uri="{BB962C8B-B14F-4D97-AF65-F5344CB8AC3E}">
        <p14:creationId xmlns:p14="http://schemas.microsoft.com/office/powerpoint/2010/main" val="275547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587223" y="824636"/>
            <a:ext cx="8053558" cy="3662627"/>
          </a:xfrm>
          <a:prstGeom prst="rect">
            <a:avLst/>
          </a:prstGeom>
        </p:spPr>
      </p:pic>
    </p:spTree>
    <p:extLst>
      <p:ext uri="{BB962C8B-B14F-4D97-AF65-F5344CB8AC3E}">
        <p14:creationId xmlns:p14="http://schemas.microsoft.com/office/powerpoint/2010/main" val="1106184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430502" y="940812"/>
            <a:ext cx="4315427" cy="2929608"/>
          </a:xfrm>
          <a:prstGeom prst="rect">
            <a:avLst/>
          </a:prstGeom>
        </p:spPr>
      </p:pic>
      <p:pic>
        <p:nvPicPr>
          <p:cNvPr id="2" name="Picture 1">
            <a:extLst>
              <a:ext uri="{FF2B5EF4-FFF2-40B4-BE49-F238E27FC236}">
                <a16:creationId xmlns:a16="http://schemas.microsoft.com/office/drawing/2014/main" id="{29E54B76-8C06-B06C-F478-B86ADE799636}"/>
              </a:ext>
            </a:extLst>
          </p:cNvPr>
          <p:cNvPicPr>
            <a:picLocks noChangeAspect="1"/>
          </p:cNvPicPr>
          <p:nvPr/>
        </p:nvPicPr>
        <p:blipFill>
          <a:blip r:embed="rId4"/>
          <a:srcRect/>
          <a:stretch/>
        </p:blipFill>
        <p:spPr>
          <a:xfrm>
            <a:off x="5119059" y="940812"/>
            <a:ext cx="3534287" cy="2931750"/>
          </a:xfrm>
          <a:prstGeom prst="rect">
            <a:avLst/>
          </a:prstGeom>
        </p:spPr>
      </p:pic>
    </p:spTree>
    <p:extLst>
      <p:ext uri="{BB962C8B-B14F-4D97-AF65-F5344CB8AC3E}">
        <p14:creationId xmlns:p14="http://schemas.microsoft.com/office/powerpoint/2010/main" val="216306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7" name="Text Placeholder 2">
            <a:extLst>
              <a:ext uri="{FF2B5EF4-FFF2-40B4-BE49-F238E27FC236}">
                <a16:creationId xmlns:a16="http://schemas.microsoft.com/office/drawing/2014/main" id="{99F6C8A3-A3BC-19E4-288A-F9F8530A010B}"/>
              </a:ext>
            </a:extLst>
          </p:cNvPr>
          <p:cNvSpPr txBox="1">
            <a:spLocks/>
          </p:cNvSpPr>
          <p:nvPr/>
        </p:nvSpPr>
        <p:spPr>
          <a:xfrm>
            <a:off x="113654" y="617033"/>
            <a:ext cx="8903966" cy="3984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9pPr>
          </a:lstStyle>
          <a:p>
            <a:pPr algn="just"/>
            <a:r>
              <a:rPr lang="en-IN" sz="1800" b="1" i="0" dirty="0" err="1">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TutorialHub</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is an innovative, AI-driven platform designed to revolutionize course creation and learning.</a:t>
            </a:r>
          </a:p>
          <a:p>
            <a:pPr algn="just">
              <a:buFont typeface="Wingdings" panose="05000000000000000000" pitchFamily="2" charset="2"/>
              <a:buChar char="Ø"/>
            </a:pPr>
            <a:r>
              <a:rPr lang="en-IN"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Instant Course Generation:</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Transforms a single topic input into a complete educational course using Google's Gemini AI.</a:t>
            </a:r>
          </a:p>
          <a:p>
            <a:pPr algn="just">
              <a:buFont typeface="Wingdings" panose="05000000000000000000" pitchFamily="2" charset="2"/>
              <a:buChar char="Ø"/>
            </a:pPr>
            <a:r>
              <a:rPr lang="en-IN"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Rich Content:</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Automatically creates structured chapter outlines, detailed chapter content, relevant YouTube video integrations, and interactive quizzes.</a:t>
            </a:r>
          </a:p>
          <a:p>
            <a:pPr algn="just">
              <a:buFont typeface="Wingdings" panose="05000000000000000000" pitchFamily="2" charset="2"/>
              <a:buChar char="Ø"/>
            </a:pPr>
            <a:r>
              <a:rPr lang="en-IN"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AI Assistance:</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Features a real-time "Ask </a:t>
            </a:r>
            <a:r>
              <a:rPr lang="en-IN" sz="1800" b="0" i="0" dirty="0" err="1">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TutHub</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AI" chat for user queries and learning support, powered by Gemini.</a:t>
            </a:r>
          </a:p>
          <a:p>
            <a:pPr algn="just">
              <a:buFont typeface="Wingdings" panose="05000000000000000000" pitchFamily="2" charset="2"/>
              <a:buChar char="Ø"/>
            </a:pPr>
            <a:r>
              <a:rPr lang="en-IN"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Secure &amp; Modern:</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Built with Next.js 14, TypeScript, Drizzle ORM, </a:t>
            </a:r>
            <a:r>
              <a:rPr lang="en-IN" sz="1800" b="0" i="0" dirty="0" err="1">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NeonDB</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(PostgreSQL), and secure user authentication via Clerk.</a:t>
            </a:r>
          </a:p>
          <a:p>
            <a:pPr algn="just">
              <a:buFont typeface="Wingdings" panose="05000000000000000000" pitchFamily="2" charset="2"/>
              <a:buChar char="Ø"/>
            </a:pPr>
            <a:r>
              <a:rPr lang="en-IN"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Personalized &amp; Accessible:</a:t>
            </a:r>
            <a:r>
              <a:rPr lang="en-IN"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Offers a responsive interface with light/dark modes, enabling users to create and consume high-quality educational content effortlessly.</a:t>
            </a:r>
          </a:p>
          <a:p>
            <a:pPr marL="114300" indent="0" algn="just">
              <a:lnSpc>
                <a:spcPct val="150000"/>
              </a:lnSpc>
            </a:pPr>
            <a:endParaRPr lang="en-IN" dirty="0">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2652860574"/>
      </p:ext>
    </p:extLst>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200" dirty="0"/>
              <a:t>Step 5 Payment Plans</a:t>
            </a:r>
            <a:endParaRPr sz="1200" dirty="0">
              <a:solidFill>
                <a:srgbClr val="FFFFFF"/>
              </a:solidFill>
            </a:endParaRPr>
          </a:p>
        </p:txBody>
      </p:sp>
      <p:pic>
        <p:nvPicPr>
          <p:cNvPr id="4" name="Picture 3">
            <a:extLst>
              <a:ext uri="{FF2B5EF4-FFF2-40B4-BE49-F238E27FC236}">
                <a16:creationId xmlns:a16="http://schemas.microsoft.com/office/drawing/2014/main" id="{7F1942AB-E78E-60C6-6FD5-AF0485660DDB}"/>
              </a:ext>
            </a:extLst>
          </p:cNvPr>
          <p:cNvPicPr>
            <a:picLocks noChangeAspect="1"/>
          </p:cNvPicPr>
          <p:nvPr/>
        </p:nvPicPr>
        <p:blipFill>
          <a:blip r:embed="rId3"/>
          <a:srcRect/>
          <a:stretch/>
        </p:blipFill>
        <p:spPr>
          <a:xfrm>
            <a:off x="550543" y="1107134"/>
            <a:ext cx="8157179" cy="3662627"/>
          </a:xfrm>
          <a:prstGeom prst="rect">
            <a:avLst/>
          </a:prstGeom>
        </p:spPr>
      </p:pic>
    </p:spTree>
    <p:extLst>
      <p:ext uri="{BB962C8B-B14F-4D97-AF65-F5344CB8AC3E}">
        <p14:creationId xmlns:p14="http://schemas.microsoft.com/office/powerpoint/2010/main" val="3956231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4" name="Title 1">
            <a:extLst>
              <a:ext uri="{FF2B5EF4-FFF2-40B4-BE49-F238E27FC236}">
                <a16:creationId xmlns:a16="http://schemas.microsoft.com/office/drawing/2014/main" id="{34BA58B3-3847-8221-1547-9D81BF29345E}"/>
              </a:ext>
            </a:extLst>
          </p:cNvPr>
          <p:cNvSpPr txBox="1">
            <a:spLocks/>
          </p:cNvSpPr>
          <p:nvPr/>
        </p:nvSpPr>
        <p:spPr>
          <a:xfrm>
            <a:off x="-923693" y="0"/>
            <a:ext cx="4514385" cy="7614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Conclusion</a:t>
            </a:r>
          </a:p>
        </p:txBody>
      </p:sp>
      <p:sp>
        <p:nvSpPr>
          <p:cNvPr id="5" name="Text Placeholder 2">
            <a:extLst>
              <a:ext uri="{FF2B5EF4-FFF2-40B4-BE49-F238E27FC236}">
                <a16:creationId xmlns:a16="http://schemas.microsoft.com/office/drawing/2014/main" id="{E691B661-E33A-FD95-6EBD-29239857CE04}"/>
              </a:ext>
            </a:extLst>
          </p:cNvPr>
          <p:cNvSpPr txBox="1">
            <a:spLocks/>
          </p:cNvSpPr>
          <p:nvPr/>
        </p:nvSpPr>
        <p:spPr>
          <a:xfrm>
            <a:off x="328076" y="775321"/>
            <a:ext cx="8436216" cy="29153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TutorialHub</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combines modern web technologies with generative AI to create a smart, scalable, and interactive platform for digital learning. With a focus on simplicity, customization, and automation, it empowers users to build and consume high-quality educational content with minimal effort. It stands as a future-ready solution in AI-based EdTech.</a:t>
            </a:r>
          </a:p>
        </p:txBody>
      </p:sp>
      <p:cxnSp>
        <p:nvCxnSpPr>
          <p:cNvPr id="6" name="Straight Connector 5">
            <a:extLst>
              <a:ext uri="{FF2B5EF4-FFF2-40B4-BE49-F238E27FC236}">
                <a16:creationId xmlns:a16="http://schemas.microsoft.com/office/drawing/2014/main" id="{52301C0A-58E3-5B91-765D-15EE7BFAF50B}"/>
              </a:ext>
            </a:extLst>
          </p:cNvPr>
          <p:cNvCxnSpPr>
            <a:cxnSpLocks/>
          </p:cNvCxnSpPr>
          <p:nvPr/>
        </p:nvCxnSpPr>
        <p:spPr>
          <a:xfrm flipV="1">
            <a:off x="0" y="761420"/>
            <a:ext cx="3345366" cy="11729"/>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CA76AD-3DEC-2E4D-9265-AB12FB15834B}"/>
              </a:ext>
            </a:extLst>
          </p:cNvPr>
          <p:cNvPicPr>
            <a:picLocks noChangeAspect="1"/>
          </p:cNvPicPr>
          <p:nvPr/>
        </p:nvPicPr>
        <p:blipFill>
          <a:blip r:embed="rId3"/>
          <a:stretch>
            <a:fillRect/>
          </a:stretch>
        </p:blipFill>
        <p:spPr>
          <a:xfrm>
            <a:off x="0" y="2924374"/>
            <a:ext cx="9144000" cy="2223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379498" y="1968824"/>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400" dirty="0"/>
              <a:t>THANKS!</a:t>
            </a:r>
            <a:endParaRPr sz="5400" dirty="0"/>
          </a:p>
        </p:txBody>
      </p:sp>
      <p:sp>
        <p:nvSpPr>
          <p:cNvPr id="1127" name="Google Shape;1127;p40"/>
          <p:cNvSpPr txBox="1">
            <a:spLocks noGrp="1"/>
          </p:cNvSpPr>
          <p:nvPr>
            <p:ph type="subTitle" idx="1"/>
          </p:nvPr>
        </p:nvSpPr>
        <p:spPr>
          <a:xfrm>
            <a:off x="4518693" y="2581193"/>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Does anyone have any question?</a:t>
            </a:r>
            <a:endParaRPr sz="1600" dirty="0"/>
          </a:p>
        </p:txBody>
      </p:sp>
      <p:grpSp>
        <p:nvGrpSpPr>
          <p:cNvPr id="1128" name="Google Shape;1128;p40"/>
          <p:cNvGrpSpPr/>
          <p:nvPr/>
        </p:nvGrpSpPr>
        <p:grpSpPr>
          <a:xfrm flipH="1">
            <a:off x="-3712444"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cxnSp>
        <p:nvCxnSpPr>
          <p:cNvPr id="407" name="Google Shape;407;p28"/>
          <p:cNvCxnSpPr>
            <a:cxnSpLocks/>
          </p:cNvCxnSpPr>
          <p:nvPr/>
        </p:nvCxnSpPr>
        <p:spPr>
          <a:xfrm flipV="1">
            <a:off x="118944" y="2727444"/>
            <a:ext cx="4983238" cy="31296"/>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5801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8637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21719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8637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72489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80242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8200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4173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4173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6175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82402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6501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6501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6907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6097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4992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8630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43929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5748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9505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5859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8838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80657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1">
            <a:extLst>
              <a:ext uri="{FF2B5EF4-FFF2-40B4-BE49-F238E27FC236}">
                <a16:creationId xmlns:a16="http://schemas.microsoft.com/office/drawing/2014/main" id="{731EB11C-A86D-B0DD-206D-1262AACAD5D9}"/>
              </a:ext>
            </a:extLst>
          </p:cNvPr>
          <p:cNvSpPr txBox="1">
            <a:spLocks/>
          </p:cNvSpPr>
          <p:nvPr/>
        </p:nvSpPr>
        <p:spPr>
          <a:xfrm>
            <a:off x="278075" y="1402952"/>
            <a:ext cx="5939526" cy="1325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sz="4000" dirty="0"/>
              <a:t>Problem Statement</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11" name="Text Placeholder 2">
            <a:extLst>
              <a:ext uri="{FF2B5EF4-FFF2-40B4-BE49-F238E27FC236}">
                <a16:creationId xmlns:a16="http://schemas.microsoft.com/office/drawing/2014/main" id="{A599A64D-173E-7091-2768-735C53494E29}"/>
              </a:ext>
            </a:extLst>
          </p:cNvPr>
          <p:cNvSpPr txBox="1">
            <a:spLocks/>
          </p:cNvSpPr>
          <p:nvPr/>
        </p:nvSpPr>
        <p:spPr>
          <a:xfrm>
            <a:off x="364273" y="416312"/>
            <a:ext cx="8422888" cy="44530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Bef>
                <a:spcPts val="115"/>
              </a:spcBef>
              <a:spcAft>
                <a:spcPts val="115"/>
              </a:spcAft>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Creating comprehensive and engaging educational courses traditionally involves significant time, effort, and expertise. Educators and content creators often face challenges such as:</a:t>
            </a:r>
          </a:p>
          <a:p>
            <a:pPr marL="285750" indent="-285750" algn="just">
              <a:spcBef>
                <a:spcPts val="115"/>
              </a:spcBef>
              <a:spcAft>
                <a:spcPts val="115"/>
              </a:spcAft>
              <a:buClr>
                <a:schemeClr val="bg1"/>
              </a:buClr>
              <a:buFont typeface="Wingdings" panose="05000000000000000000" pitchFamily="2" charset="2"/>
              <a:buChar char="Ø"/>
            </a:pPr>
            <a:r>
              <a:rPr lang="en-US" sz="18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Time-Consuming Content Development: </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Researching, structuring, writing, and finding relevant media is a lengthy process.</a:t>
            </a:r>
          </a:p>
          <a:p>
            <a:pPr marL="285750" indent="-285750" algn="just">
              <a:spcBef>
                <a:spcPts val="115"/>
              </a:spcBef>
              <a:spcAft>
                <a:spcPts val="115"/>
              </a:spcAft>
              <a:buClr>
                <a:schemeClr val="bg1"/>
              </a:buClr>
              <a:buFont typeface="Wingdings" panose="05000000000000000000" pitchFamily="2" charset="2"/>
              <a:buChar char="Ø"/>
            </a:pPr>
            <a:r>
              <a:rPr lang="en-US" sz="18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Technical Barriers: </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Integrating various learning elements (videos, quizzes) can be complex.</a:t>
            </a:r>
          </a:p>
          <a:p>
            <a:pPr marL="285750" indent="-285750" algn="just">
              <a:spcBef>
                <a:spcPts val="115"/>
              </a:spcBef>
              <a:spcAft>
                <a:spcPts val="115"/>
              </a:spcAft>
              <a:buClr>
                <a:schemeClr val="bg1"/>
              </a:buClr>
              <a:buFont typeface="Wingdings" panose="05000000000000000000" pitchFamily="2" charset="2"/>
              <a:buChar char="Ø"/>
            </a:pPr>
            <a:r>
              <a:rPr lang="en-US" sz="18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Maintaining Engagement: </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Crafting interactive and diverse learning materials is crucial but difficult.</a:t>
            </a:r>
          </a:p>
          <a:p>
            <a:pPr marL="285750" indent="-285750" algn="just">
              <a:spcBef>
                <a:spcPts val="115"/>
              </a:spcBef>
              <a:spcAft>
                <a:spcPts val="115"/>
              </a:spcAft>
              <a:buClr>
                <a:schemeClr val="bg1"/>
              </a:buClr>
              <a:buFont typeface="Wingdings" panose="05000000000000000000" pitchFamily="2" charset="2"/>
              <a:buChar char="Ø"/>
            </a:pPr>
            <a:r>
              <a:rPr lang="en-US" sz="18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Scalability: </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Quickly producing multiple courses or updating existing ones is a major hurdle.</a:t>
            </a:r>
          </a:p>
          <a:p>
            <a:pPr algn="just">
              <a:spcBef>
                <a:spcPts val="115"/>
              </a:spcBef>
              <a:spcAft>
                <a:spcPts val="115"/>
              </a:spcAft>
            </a:pPr>
            <a:endPar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just">
              <a:spcBef>
                <a:spcPts val="115"/>
              </a:spcBef>
              <a:spcAft>
                <a:spcPts val="115"/>
              </a:spcAft>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TutorialHub</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aims to solve these problems by automating and simplifying the course creation lifecycle.</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Tree>
    <p:extLst>
      <p:ext uri="{BB962C8B-B14F-4D97-AF65-F5344CB8AC3E}">
        <p14:creationId xmlns:p14="http://schemas.microsoft.com/office/powerpoint/2010/main" val="401652615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6" name="Title 1">
            <a:extLst>
              <a:ext uri="{FF2B5EF4-FFF2-40B4-BE49-F238E27FC236}">
                <a16:creationId xmlns:a16="http://schemas.microsoft.com/office/drawing/2014/main" id="{CFEA5133-51E2-D1B8-31BF-AB74EB590220}"/>
              </a:ext>
            </a:extLst>
          </p:cNvPr>
          <p:cNvSpPr txBox="1">
            <a:spLocks/>
          </p:cNvSpPr>
          <p:nvPr/>
        </p:nvSpPr>
        <p:spPr>
          <a:xfrm>
            <a:off x="1345581" y="2056760"/>
            <a:ext cx="2663283"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IN" sz="4000" dirty="0">
                <a:solidFill>
                  <a:schemeClr val="accent1"/>
                </a:solidFill>
              </a:rPr>
              <a:t>Objectives</a:t>
            </a:r>
          </a:p>
        </p:txBody>
      </p:sp>
      <p:cxnSp>
        <p:nvCxnSpPr>
          <p:cNvPr id="18" name="Straight Connector 17">
            <a:extLst>
              <a:ext uri="{FF2B5EF4-FFF2-40B4-BE49-F238E27FC236}">
                <a16:creationId xmlns:a16="http://schemas.microsoft.com/office/drawing/2014/main" id="{52CB6B34-7853-AF62-99D2-53ADC15139FB}"/>
              </a:ext>
            </a:extLst>
          </p:cNvPr>
          <p:cNvCxnSpPr>
            <a:cxnSpLocks/>
          </p:cNvCxnSpPr>
          <p:nvPr/>
        </p:nvCxnSpPr>
        <p:spPr>
          <a:xfrm>
            <a:off x="728545" y="2735767"/>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90A8FE-1DD8-6FE0-0A5C-753578678360}"/>
              </a:ext>
            </a:extLst>
          </p:cNvPr>
          <p:cNvPicPr>
            <a:picLocks noChangeAspect="1"/>
          </p:cNvPicPr>
          <p:nvPr/>
        </p:nvPicPr>
        <p:blipFill>
          <a:blip r:embed="rId3"/>
          <a:stretch>
            <a:fillRect/>
          </a:stretch>
        </p:blipFill>
        <p:spPr>
          <a:xfrm>
            <a:off x="5796366" y="1417135"/>
            <a:ext cx="2663284" cy="2170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7" name="Text Placeholder 2">
            <a:extLst>
              <a:ext uri="{FF2B5EF4-FFF2-40B4-BE49-F238E27FC236}">
                <a16:creationId xmlns:a16="http://schemas.microsoft.com/office/drawing/2014/main" id="{99F6C8A3-A3BC-19E4-288A-F9F8530A010B}"/>
              </a:ext>
            </a:extLst>
          </p:cNvPr>
          <p:cNvSpPr txBox="1">
            <a:spLocks/>
          </p:cNvSpPr>
          <p:nvPr/>
        </p:nvSpPr>
        <p:spPr>
          <a:xfrm>
            <a:off x="449765" y="619281"/>
            <a:ext cx="8244469" cy="3655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9pPr>
          </a:lstStyle>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Automate Course Creation:</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Develop a platform where users can generate full-fledged courses from minimal input using AI.</a:t>
            </a:r>
          </a:p>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Enhance Learning Experience:</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Integrate diverse learning materials like text, videos, and interactive quizzes automatically.</a:t>
            </a:r>
          </a:p>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Provide AI-Powered Support:</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Implement an AI chat assistant for real-time learner and creator support.</a:t>
            </a:r>
          </a:p>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Ensure Security &amp; Scalability:</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Implement robust user authentication (Clerk) and a scalable architecture.</a:t>
            </a:r>
          </a:p>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Facilitate Monetization:</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Integrate a payment gateway (</a:t>
            </a:r>
            <a:r>
              <a:rPr lang="en-US" sz="1800" b="0" i="0" dirty="0" err="1">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Razorpay</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for premium features and subscription plans.</a:t>
            </a:r>
          </a:p>
          <a:p>
            <a:pPr algn="l">
              <a:buFont typeface="Wingdings" panose="05000000000000000000" pitchFamily="2" charset="2"/>
              <a:buChar char="Ø"/>
            </a:pPr>
            <a:r>
              <a:rPr lang="en-US" sz="1800" b="1"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User-Friendly Interface:</a:t>
            </a:r>
            <a:r>
              <a:rPr lang="en-US" sz="1800" b="0" i="0" dirty="0">
                <a:solidFill>
                  <a:srgbClr val="E2E2E5"/>
                </a:solidFill>
                <a:effectLst/>
                <a:latin typeface="Roboto Light" panose="02000000000000000000" pitchFamily="2" charset="0"/>
                <a:ea typeface="Roboto Light" panose="02000000000000000000" pitchFamily="2" charset="0"/>
                <a:cs typeface="Roboto Light" panose="02000000000000000000" pitchFamily="2" charset="0"/>
              </a:rPr>
              <a:t> Design an intuitive and responsive UI for seamless course creation and consumption.</a:t>
            </a:r>
          </a:p>
        </p:txBody>
      </p:sp>
    </p:spTree>
    <p:extLst>
      <p:ext uri="{BB962C8B-B14F-4D97-AF65-F5344CB8AC3E}">
        <p14:creationId xmlns:p14="http://schemas.microsoft.com/office/powerpoint/2010/main" val="1619896881"/>
      </p:ext>
    </p:extLst>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C0721266-697D-F78D-98FE-98B0BCDFDBF8}"/>
              </a:ext>
            </a:extLst>
          </p:cNvPr>
          <p:cNvCxnSpPr>
            <a:cxnSpLocks/>
          </p:cNvCxnSpPr>
          <p:nvPr/>
        </p:nvCxnSpPr>
        <p:spPr>
          <a:xfrm>
            <a:off x="0" y="2571750"/>
            <a:ext cx="692862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2B90822-F5EC-B277-A9D7-D6F22DC19FC3}"/>
              </a:ext>
            </a:extLst>
          </p:cNvPr>
          <p:cNvPicPr>
            <a:picLocks noChangeAspect="1"/>
          </p:cNvPicPr>
          <p:nvPr/>
        </p:nvPicPr>
        <p:blipFill>
          <a:blip r:embed="rId3"/>
          <a:stretch>
            <a:fillRect/>
          </a:stretch>
        </p:blipFill>
        <p:spPr>
          <a:xfrm>
            <a:off x="5796366" y="804145"/>
            <a:ext cx="3293390" cy="3137324"/>
          </a:xfrm>
          <a:prstGeom prst="rect">
            <a:avLst/>
          </a:prstGeom>
        </p:spPr>
      </p:pic>
      <p:sp>
        <p:nvSpPr>
          <p:cNvPr id="4" name="Title 1">
            <a:extLst>
              <a:ext uri="{FF2B5EF4-FFF2-40B4-BE49-F238E27FC236}">
                <a16:creationId xmlns:a16="http://schemas.microsoft.com/office/drawing/2014/main" id="{0A3E67CD-1DBD-6855-D66A-4319F0B2128E}"/>
              </a:ext>
            </a:extLst>
          </p:cNvPr>
          <p:cNvSpPr txBox="1">
            <a:spLocks/>
          </p:cNvSpPr>
          <p:nvPr/>
        </p:nvSpPr>
        <p:spPr>
          <a:xfrm>
            <a:off x="0" y="1921845"/>
            <a:ext cx="6237249"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3600" dirty="0">
                <a:solidFill>
                  <a:schemeClr val="accent1"/>
                </a:solidFill>
              </a:rPr>
              <a:t>Methodology</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5" name="Text Placeholder 2">
            <a:extLst>
              <a:ext uri="{FF2B5EF4-FFF2-40B4-BE49-F238E27FC236}">
                <a16:creationId xmlns:a16="http://schemas.microsoft.com/office/drawing/2014/main" id="{C1260131-1D4C-2422-000D-8C36EABB403D}"/>
              </a:ext>
            </a:extLst>
          </p:cNvPr>
          <p:cNvSpPr txBox="1">
            <a:spLocks/>
          </p:cNvSpPr>
          <p:nvPr/>
        </p:nvSpPr>
        <p:spPr>
          <a:xfrm>
            <a:off x="151471" y="617034"/>
            <a:ext cx="8843846" cy="41631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AI Core: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Google's Gemini API for generating course outlines, chapter content, and quizzes.</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Dynamic Content Integration: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Automated fetching of relevant YouTube videos and topic-based banner images.</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Interactive Learning:</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AI-generated quizzes for assessment and an AI chat for on-demand assistance.</a:t>
            </a:r>
          </a:p>
          <a:p>
            <a:pPr algn="just">
              <a:lnSpc>
                <a:spcPct val="150000"/>
              </a:lnSpc>
              <a:buClr>
                <a:schemeClr val="bg1"/>
              </a:buClr>
            </a:pPr>
            <a:r>
              <a:rPr lang="en-IN" sz="1600" b="1" i="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Modern Tech Stack for Robustness &amp; UX:</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Next.js 14 (App Router) &amp; TypeScript: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For a type-safe, high-performance full-stack application.</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Drizzle ORM &amp; </a:t>
            </a:r>
            <a:r>
              <a:rPr lang="en-IN" sz="1600" b="1"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NeonDB</a:t>
            </a: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(PostgreSQL):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For efficient and scalable data management.</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Clerk Authentication: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For secure user sign-up, sign-in, and profile management.</a:t>
            </a:r>
          </a:p>
          <a:p>
            <a:pPr marL="171450" indent="-171450" algn="just">
              <a:lnSpc>
                <a:spcPct val="150000"/>
              </a:lnSpc>
              <a:buClr>
                <a:schemeClr val="bg1"/>
              </a:buClr>
              <a:buFont typeface="Wingdings" panose="05000000000000000000" pitchFamily="2" charset="2"/>
              <a:buChar char="Ø"/>
            </a:pPr>
            <a:r>
              <a:rPr lang="en-IN" sz="1600" b="1"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Razorpay</a:t>
            </a: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For secure and seamless payment processing for subscription plans.</a:t>
            </a:r>
          </a:p>
          <a:p>
            <a:pPr marL="171450" indent="-171450" algn="just">
              <a:lnSpc>
                <a:spcPct val="150000"/>
              </a:lnSpc>
              <a:buClr>
                <a:schemeClr val="bg1"/>
              </a:buClr>
              <a:buFont typeface="Wingdings" panose="05000000000000000000" pitchFamily="2" charset="2"/>
              <a:buChar char="Ø"/>
            </a:pP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Tailwind CSS &amp; </a:t>
            </a:r>
            <a:r>
              <a:rPr lang="en-IN" sz="1600" b="1"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Shadcn</a:t>
            </a:r>
            <a:r>
              <a:rPr lang="en-IN" sz="1600" b="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UI: </a:t>
            </a:r>
            <a:r>
              <a:rPr lang="en-IN"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For a modern, responsive, and customizable user interface.</a:t>
            </a:r>
          </a:p>
        </p:txBody>
      </p:sp>
    </p:spTree>
    <p:extLst>
      <p:ext uri="{BB962C8B-B14F-4D97-AF65-F5344CB8AC3E}">
        <p14:creationId xmlns:p14="http://schemas.microsoft.com/office/powerpoint/2010/main" val="163798109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774</Words>
  <Application>Microsoft Office PowerPoint</Application>
  <PresentationFormat>On-screen Show (16:9)</PresentationFormat>
  <Paragraphs>79</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Roboto Black</vt:lpstr>
      <vt:lpstr>Times New Roman</vt:lpstr>
      <vt:lpstr>Wingdings</vt:lpstr>
      <vt:lpstr>Roboto Mono Thin</vt:lpstr>
      <vt:lpstr>Roboto Light</vt:lpstr>
      <vt:lpstr>Arial</vt:lpstr>
      <vt:lpstr>Roboto Thin</vt:lpstr>
      <vt:lpstr>WEB PROPOSAL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&amp; Technology Used</vt:lpstr>
      <vt:lpstr>PowerPoint Presentation</vt:lpstr>
      <vt:lpstr>PowerPoint Presentation</vt:lpstr>
      <vt:lpstr>Flow Chart</vt:lpstr>
      <vt:lpstr>PowerPoint Presentation</vt:lpstr>
      <vt:lpstr>PowerPoint Presentation</vt:lpstr>
      <vt:lpstr>Data Flow Diagram</vt:lpstr>
      <vt:lpstr>PROJECT STAGES</vt:lpstr>
      <vt:lpstr>Objective Achieved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Prashant Sagar Shakya</cp:lastModifiedBy>
  <cp:revision>32</cp:revision>
  <dcterms:modified xsi:type="dcterms:W3CDTF">2025-05-27T06:08:39Z</dcterms:modified>
</cp:coreProperties>
</file>